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70" r:id="rId4"/>
    <p:sldId id="259" r:id="rId5"/>
    <p:sldId id="265" r:id="rId6"/>
    <p:sldId id="267" r:id="rId7"/>
    <p:sldId id="268" r:id="rId8"/>
    <p:sldId id="269" r:id="rId9"/>
    <p:sldId id="263" r:id="rId10"/>
    <p:sldId id="264" r:id="rId11"/>
    <p:sldId id="272" r:id="rId12"/>
    <p:sldId id="271" r:id="rId13"/>
  </p:sldIdLst>
  <p:sldSz cx="9144000" cy="6858000" type="screen4x3"/>
  <p:notesSz cx="6858000" cy="9144000"/>
  <p:embeddedFontLst>
    <p:embeddedFont>
      <p:font typeface="Yanone Kaffeesatz" charset="0"/>
      <p:regular r:id="rId14"/>
      <p:bold r:id="rId15"/>
    </p:embeddedFont>
    <p:embeddedFont>
      <p:font typeface="Consolas" pitchFamily="49" charset="0"/>
      <p:regular r:id="rId16"/>
      <p:bold r:id="rId17"/>
      <p:italic r:id="rId18"/>
      <p:boldItalic r:id="rId19"/>
    </p:embeddedFont>
    <p:embeddedFont>
      <p:font typeface="Gabriola" pitchFamily="82" charset="0"/>
      <p:regular r:id="rId20"/>
    </p:embeddedFont>
    <p:embeddedFont>
      <p:font typeface="Calibri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16" d="100"/>
          <a:sy n="116" d="100"/>
        </p:scale>
        <p:origin x="-1182" y="-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2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08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35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698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897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80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33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999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411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28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052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355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931C5-71BA-4A1F-B891-0D7E2BFF44D3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0AAAA-3E06-44C7-9CF6-7642BC7F5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969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105178"/>
            <a:ext cx="4191000" cy="1638022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04800" y="1958975"/>
            <a:ext cx="8991600" cy="1470025"/>
          </a:xfrm>
        </p:spPr>
        <p:txBody>
          <a:bodyPr>
            <a:noAutofit/>
          </a:bodyPr>
          <a:lstStyle/>
          <a:p>
            <a:pPr algn="l"/>
            <a:r>
              <a:rPr lang="en-US" sz="6400" dirty="0" smtClean="0">
                <a:latin typeface="Yanone Kaffeesatz" pitchFamily="2" charset="0"/>
              </a:rPr>
              <a:t>Distributed R for big data</a:t>
            </a:r>
            <a:endParaRPr lang="en-US" sz="6400" dirty="0">
              <a:latin typeface="Yanone Kaffeesatz" pitchFamily="2" charset="0"/>
            </a:endParaRP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" y="3733800"/>
            <a:ext cx="8382000" cy="2286000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 smtClean="0">
                <a:solidFill>
                  <a:srgbClr val="FF0000"/>
                </a:solidFill>
                <a:latin typeface="Yanone Kaffeesatz" pitchFamily="2" charset="0"/>
              </a:rPr>
              <a:t>Shivaram Venkataraman</a:t>
            </a:r>
            <a:r>
              <a:rPr lang="en-US" baseline="30000" dirty="0" smtClean="0">
                <a:solidFill>
                  <a:schemeClr val="tx1"/>
                </a:solidFill>
                <a:latin typeface="Yanone Kaffeesatz" pitchFamily="2" charset="0"/>
              </a:rPr>
              <a:t>*</a:t>
            </a:r>
            <a:r>
              <a:rPr lang="en-US" dirty="0" smtClean="0">
                <a:solidFill>
                  <a:schemeClr val="tx1"/>
                </a:solidFill>
                <a:latin typeface="Yanone Kaffeesatz" pitchFamily="2" charset="0"/>
              </a:rPr>
              <a:t>,  Indrajit Roy</a:t>
            </a:r>
            <a:r>
              <a:rPr lang="en-US" baseline="30000" dirty="0" smtClean="0">
                <a:solidFill>
                  <a:schemeClr val="tx1"/>
                </a:solidFill>
                <a:latin typeface="Yanone Kaffeesatz" pitchFamily="2" charset="0"/>
              </a:rPr>
              <a:t>+</a:t>
            </a:r>
            <a:r>
              <a:rPr lang="en-US" dirty="0" smtClean="0">
                <a:solidFill>
                  <a:schemeClr val="tx1"/>
                </a:solidFill>
                <a:latin typeface="Yanone Kaffeesatz" pitchFamily="2" charset="0"/>
              </a:rPr>
              <a:t>, Alvin AuYoung</a:t>
            </a:r>
            <a:r>
              <a:rPr lang="en-US" baseline="30000" dirty="0">
                <a:solidFill>
                  <a:schemeClr val="tx1"/>
                </a:solidFill>
                <a:latin typeface="Yanone Kaffeesatz" pitchFamily="2" charset="0"/>
              </a:rPr>
              <a:t>+</a:t>
            </a:r>
            <a:r>
              <a:rPr lang="en-US" dirty="0" smtClean="0">
                <a:solidFill>
                  <a:schemeClr val="tx1"/>
                </a:solidFill>
                <a:latin typeface="Yanone Kaffeesatz" pitchFamily="2" charset="0"/>
              </a:rPr>
              <a:t>, 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  <a:latin typeface="Yanone Kaffeesatz" pitchFamily="2" charset="0"/>
              </a:rPr>
              <a:t>Rob Schreiber</a:t>
            </a:r>
            <a:r>
              <a:rPr lang="en-US" baseline="30000" dirty="0">
                <a:solidFill>
                  <a:schemeClr val="tx1"/>
                </a:solidFill>
                <a:latin typeface="Yanone Kaffeesatz" pitchFamily="2" charset="0"/>
              </a:rPr>
              <a:t>+</a:t>
            </a:r>
            <a:r>
              <a:rPr lang="en-US" dirty="0" smtClean="0">
                <a:solidFill>
                  <a:schemeClr val="tx1"/>
                </a:solidFill>
                <a:latin typeface="Yanone Kaffeesatz" pitchFamily="2" charset="0"/>
              </a:rPr>
              <a:t>, Erik Bodzsar</a:t>
            </a:r>
            <a:r>
              <a:rPr lang="en-US" baseline="30000" dirty="0" smtClean="0">
                <a:solidFill>
                  <a:schemeClr val="tx1"/>
                </a:solidFill>
                <a:latin typeface="Yanone Kaffeesatz" pitchFamily="2" charset="0"/>
              </a:rPr>
              <a:t>#</a:t>
            </a:r>
            <a:r>
              <a:rPr lang="en-US" dirty="0" smtClean="0">
                <a:solidFill>
                  <a:schemeClr val="tx1"/>
                </a:solidFill>
                <a:latin typeface="Yanone Kaffeesatz" pitchFamily="2" charset="0"/>
              </a:rPr>
              <a:t>, Kyungyong Lee</a:t>
            </a:r>
            <a:r>
              <a:rPr lang="en-US" baseline="30000" dirty="0">
                <a:solidFill>
                  <a:schemeClr val="tx1"/>
                </a:solidFill>
                <a:latin typeface="Yanone Kaffeesatz" pitchFamily="2" charset="0"/>
              </a:rPr>
              <a:t>^+</a:t>
            </a:r>
            <a:endParaRPr lang="en-US" baseline="30000" dirty="0" smtClean="0">
              <a:solidFill>
                <a:schemeClr val="tx1"/>
              </a:solidFill>
              <a:latin typeface="Yanone Kaffeesatz" pitchFamily="2" charset="0"/>
            </a:endParaRPr>
          </a:p>
          <a:p>
            <a:pPr algn="l"/>
            <a:endParaRPr lang="en-US" dirty="0">
              <a:solidFill>
                <a:schemeClr val="tx1"/>
              </a:solidFill>
              <a:latin typeface="Yanone Kaffeesatz" pitchFamily="2" charset="0"/>
            </a:endParaRPr>
          </a:p>
          <a:p>
            <a:pPr algn="l"/>
            <a:r>
              <a:rPr lang="en-US" baseline="30000" dirty="0">
                <a:solidFill>
                  <a:schemeClr val="tx1"/>
                </a:solidFill>
                <a:latin typeface="Yanone Kaffeesatz" pitchFamily="2" charset="0"/>
              </a:rPr>
              <a:t>*</a:t>
            </a:r>
            <a:r>
              <a:rPr lang="en-US" dirty="0" smtClean="0">
                <a:solidFill>
                  <a:schemeClr val="tx1"/>
                </a:solidFill>
                <a:latin typeface="Yanone Kaffeesatz" pitchFamily="2" charset="0"/>
              </a:rPr>
              <a:t>UC Berkeley, </a:t>
            </a:r>
            <a:r>
              <a:rPr lang="en-US" baseline="30000" dirty="0">
                <a:solidFill>
                  <a:schemeClr val="tx1"/>
                </a:solidFill>
                <a:latin typeface="Yanone Kaffeesatz" pitchFamily="2" charset="0"/>
              </a:rPr>
              <a:t>+</a:t>
            </a:r>
            <a:r>
              <a:rPr lang="en-US" dirty="0" smtClean="0">
                <a:solidFill>
                  <a:schemeClr val="tx1"/>
                </a:solidFill>
                <a:latin typeface="Yanone Kaffeesatz" pitchFamily="2" charset="0"/>
              </a:rPr>
              <a:t>HP Labs, </a:t>
            </a:r>
            <a:r>
              <a:rPr lang="en-US" baseline="30000" dirty="0">
                <a:solidFill>
                  <a:schemeClr val="tx1"/>
                </a:solidFill>
                <a:latin typeface="Yanone Kaffeesatz" pitchFamily="2" charset="0"/>
              </a:rPr>
              <a:t>#</a:t>
            </a:r>
            <a:r>
              <a:rPr lang="en-US" dirty="0" smtClean="0">
                <a:solidFill>
                  <a:schemeClr val="tx1"/>
                </a:solidFill>
                <a:latin typeface="Yanone Kaffeesatz" pitchFamily="2" charset="0"/>
              </a:rPr>
              <a:t>U Chicago, </a:t>
            </a:r>
            <a:r>
              <a:rPr lang="en-US" baseline="30000" dirty="0">
                <a:solidFill>
                  <a:schemeClr val="tx1"/>
                </a:solidFill>
                <a:latin typeface="Yanone Kaffeesatz" pitchFamily="2" charset="0"/>
              </a:rPr>
              <a:t>^ </a:t>
            </a:r>
            <a:r>
              <a:rPr lang="en-US" dirty="0" smtClean="0">
                <a:solidFill>
                  <a:schemeClr val="tx1"/>
                </a:solidFill>
                <a:latin typeface="Yanone Kaffeesatz" pitchFamily="2" charset="0"/>
              </a:rPr>
              <a:t>UFL</a:t>
            </a:r>
            <a:endParaRPr lang="en-US" dirty="0">
              <a:solidFill>
                <a:schemeClr val="tx1"/>
              </a:solidFill>
              <a:latin typeface="Yanone Kaffeesatz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99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82"/>
    </mc:Choice>
    <mc:Fallback xmlns="">
      <p:transition spd="slow" advTm="16282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943600"/>
            <a:ext cx="3124200" cy="12210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357" y="1143000"/>
            <a:ext cx="88246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latin typeface="Yanone Kaffeesatz" pitchFamily="2" charset="0"/>
              </a:rPr>
              <a:t>Contact us - alpha version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48768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atin typeface="Yanone Kaffeesatz" pitchFamily="2" charset="0"/>
              </a:rPr>
              <a:t>presto-dev@external.groups.hp.com</a:t>
            </a:r>
            <a:endParaRPr lang="en-US" sz="4800" dirty="0">
              <a:latin typeface="Yanone Kaffeesatz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421" y="3657600"/>
            <a:ext cx="91294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0000"/>
                </a:solidFill>
                <a:latin typeface="Yanone Kaffeesatz" pitchFamily="2" charset="0"/>
              </a:rPr>
              <a:t>hpl.hp.com/research/presto.htm</a:t>
            </a:r>
            <a:endParaRPr lang="en-US" sz="4800" dirty="0">
              <a:solidFill>
                <a:srgbClr val="FF0000"/>
              </a:solidFill>
              <a:latin typeface="Yanone Kaffeesatz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16328" y="2667000"/>
            <a:ext cx="91521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F0000"/>
                </a:solidFill>
                <a:latin typeface="Yanone Kaffeesatz" pitchFamily="2" charset="0"/>
              </a:rPr>
              <a:t>tinyurl.com/presto-project</a:t>
            </a:r>
            <a:endParaRPr lang="en-US" sz="4800" dirty="0">
              <a:solidFill>
                <a:srgbClr val="FF0000"/>
              </a:solidFill>
              <a:latin typeface="Yanone Kaffeesatz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23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176"/>
    </mc:Choice>
    <mc:Fallback xmlns="">
      <p:transition spd="slow" advTm="47176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5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7315200" y="3505200"/>
            <a:ext cx="1066800" cy="1295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62001" y="3505200"/>
            <a:ext cx="1066800" cy="1295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943600"/>
            <a:ext cx="3124200" cy="1221071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838200" y="3543300"/>
            <a:ext cx="914400" cy="1485900"/>
          </a:xfrm>
        </p:spPr>
        <p:txBody>
          <a:bodyPr>
            <a:normAutofit fontScale="55000" lnSpcReduction="20000"/>
          </a:bodyPr>
          <a:lstStyle/>
          <a:p>
            <a:r>
              <a:rPr lang="en-US" sz="20000" dirty="0" smtClean="0">
                <a:solidFill>
                  <a:schemeClr val="tx1"/>
                </a:solidFill>
              </a:rPr>
              <a:t>R</a:t>
            </a:r>
            <a:endParaRPr lang="en-US" sz="20000" dirty="0">
              <a:solidFill>
                <a:schemeClr val="tx1"/>
              </a:solidFill>
            </a:endParaRPr>
          </a:p>
        </p:txBody>
      </p:sp>
      <p:sp>
        <p:nvSpPr>
          <p:cNvPr id="5" name="Subtitle 1"/>
          <p:cNvSpPr txBox="1">
            <a:spLocks/>
          </p:cNvSpPr>
          <p:nvPr/>
        </p:nvSpPr>
        <p:spPr>
          <a:xfrm>
            <a:off x="4111171" y="990600"/>
            <a:ext cx="914400" cy="14859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0" dirty="0" smtClean="0">
                <a:solidFill>
                  <a:srgbClr val="FF0000"/>
                </a:solidFill>
              </a:rPr>
              <a:t>R</a:t>
            </a:r>
            <a:endParaRPr lang="en-US" sz="20000" dirty="0">
              <a:solidFill>
                <a:srgbClr val="FF0000"/>
              </a:solidFill>
            </a:endParaRPr>
          </a:p>
        </p:txBody>
      </p:sp>
      <p:sp>
        <p:nvSpPr>
          <p:cNvPr id="6" name="Subtitle 1"/>
          <p:cNvSpPr txBox="1">
            <a:spLocks/>
          </p:cNvSpPr>
          <p:nvPr/>
        </p:nvSpPr>
        <p:spPr>
          <a:xfrm>
            <a:off x="7391400" y="3543300"/>
            <a:ext cx="914400" cy="14859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0" dirty="0" smtClean="0">
                <a:solidFill>
                  <a:schemeClr val="tx1"/>
                </a:solidFill>
              </a:rPr>
              <a:t>R</a:t>
            </a:r>
            <a:endParaRPr lang="en-US" sz="20000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/>
          <p:cNvCxnSpPr>
            <a:stCxn id="5" idx="1"/>
            <a:endCxn id="2" idx="0"/>
          </p:cNvCxnSpPr>
          <p:nvPr/>
        </p:nvCxnSpPr>
        <p:spPr>
          <a:xfrm flipH="1">
            <a:off x="1295400" y="1733550"/>
            <a:ext cx="2815771" cy="1809750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endCxn id="33" idx="0"/>
          </p:cNvCxnSpPr>
          <p:nvPr/>
        </p:nvCxnSpPr>
        <p:spPr>
          <a:xfrm>
            <a:off x="4568371" y="2057400"/>
            <a:ext cx="3629" cy="1447800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3"/>
            <a:endCxn id="6" idx="0"/>
          </p:cNvCxnSpPr>
          <p:nvPr/>
        </p:nvCxnSpPr>
        <p:spPr>
          <a:xfrm>
            <a:off x="5025571" y="1733550"/>
            <a:ext cx="2823029" cy="1809750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>
            <a:stCxn id="16" idx="3"/>
            <a:endCxn id="33" idx="1"/>
          </p:cNvCxnSpPr>
          <p:nvPr/>
        </p:nvCxnSpPr>
        <p:spPr>
          <a:xfrm>
            <a:off x="1828801" y="4152900"/>
            <a:ext cx="2209799" cy="0"/>
          </a:xfrm>
          <a:prstGeom prst="line">
            <a:avLst/>
          </a:prstGeom>
          <a:ln w="762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33" idx="3"/>
            <a:endCxn id="19" idx="1"/>
          </p:cNvCxnSpPr>
          <p:nvPr/>
        </p:nvCxnSpPr>
        <p:spPr>
          <a:xfrm>
            <a:off x="5105400" y="4152900"/>
            <a:ext cx="2209800" cy="0"/>
          </a:xfrm>
          <a:prstGeom prst="line">
            <a:avLst/>
          </a:prstGeom>
          <a:ln w="762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4038600" y="3505200"/>
            <a:ext cx="1066800" cy="1295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Subtitle 1"/>
          <p:cNvSpPr txBox="1">
            <a:spLocks/>
          </p:cNvSpPr>
          <p:nvPr/>
        </p:nvSpPr>
        <p:spPr>
          <a:xfrm>
            <a:off x="4116858" y="3543300"/>
            <a:ext cx="914400" cy="14859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0" dirty="0" smtClean="0">
                <a:solidFill>
                  <a:schemeClr val="tx1"/>
                </a:solidFill>
              </a:rPr>
              <a:t>R</a:t>
            </a:r>
            <a:endParaRPr lang="en-US" sz="20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31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21"/>
    </mc:Choice>
    <mc:Fallback xmlns="">
      <p:transition spd="slow" advTm="35921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943600"/>
            <a:ext cx="3124200" cy="1221071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33400" y="2057400"/>
            <a:ext cx="1981200" cy="2971800"/>
          </a:xfrm>
        </p:spPr>
        <p:txBody>
          <a:bodyPr>
            <a:normAutofit lnSpcReduction="10000"/>
          </a:bodyPr>
          <a:lstStyle/>
          <a:p>
            <a:r>
              <a:rPr lang="en-US" sz="20000" dirty="0" smtClean="0">
                <a:solidFill>
                  <a:schemeClr val="tx1"/>
                </a:solidFill>
              </a:rPr>
              <a:t>R</a:t>
            </a:r>
            <a:endParaRPr lang="en-US" sz="20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33800" y="1905506"/>
            <a:ext cx="490913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dirty="0" smtClean="0">
                <a:latin typeface="Yanone Kaffeesatz" pitchFamily="2" charset="0"/>
              </a:rPr>
              <a:t>Single Threaded</a:t>
            </a:r>
          </a:p>
          <a:p>
            <a:pPr algn="ctr"/>
            <a:r>
              <a:rPr lang="en-US" sz="6400" dirty="0">
                <a:latin typeface="Yanone Kaffeesatz" pitchFamily="2" charset="0"/>
              </a:rPr>
              <a:t>+</a:t>
            </a:r>
          </a:p>
          <a:p>
            <a:pPr algn="ctr"/>
            <a:r>
              <a:rPr lang="en-US" sz="6400" dirty="0" smtClean="0">
                <a:latin typeface="Yanone Kaffeesatz" pitchFamily="2" charset="0"/>
              </a:rPr>
              <a:t>Single Machine</a:t>
            </a:r>
            <a:r>
              <a:rPr lang="en-US" sz="6400" baseline="30000" dirty="0">
                <a:latin typeface="Yanone Kaffeesatz" pitchFamily="2" charset="0"/>
              </a:rPr>
              <a:t> </a:t>
            </a:r>
            <a:endParaRPr lang="en-US" sz="6400" dirty="0">
              <a:latin typeface="Yanone Kaffeesatz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2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92"/>
    </mc:Choice>
    <mc:Fallback xmlns="">
      <p:transition spd="slow" advTm="11892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943600"/>
            <a:ext cx="3124200" cy="1221071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33400" y="2057400"/>
            <a:ext cx="1981200" cy="2971800"/>
          </a:xfrm>
        </p:spPr>
        <p:txBody>
          <a:bodyPr>
            <a:normAutofit lnSpcReduction="10000"/>
          </a:bodyPr>
          <a:lstStyle/>
          <a:p>
            <a:r>
              <a:rPr lang="en-US" sz="20000" dirty="0" smtClean="0">
                <a:solidFill>
                  <a:srgbClr val="FF0000"/>
                </a:solidFill>
              </a:rPr>
              <a:t>R</a:t>
            </a:r>
            <a:endParaRPr lang="en-US" sz="20000" dirty="0">
              <a:solidFill>
                <a:srgbClr val="FF0000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391400" y="1219200"/>
            <a:ext cx="1066800" cy="1524000"/>
            <a:chOff x="7315200" y="3505200"/>
            <a:chExt cx="1066800" cy="1524000"/>
          </a:xfrm>
        </p:grpSpPr>
        <p:sp>
          <p:nvSpPr>
            <p:cNvPr id="5" name="Rectangle 4"/>
            <p:cNvSpPr/>
            <p:nvPr/>
          </p:nvSpPr>
          <p:spPr>
            <a:xfrm>
              <a:off x="7315200" y="3505200"/>
              <a:ext cx="1066800" cy="12954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Subtitle 1"/>
            <p:cNvSpPr txBox="1">
              <a:spLocks/>
            </p:cNvSpPr>
            <p:nvPr/>
          </p:nvSpPr>
          <p:spPr>
            <a:xfrm>
              <a:off x="7391400" y="3543300"/>
              <a:ext cx="914400" cy="148590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0" dirty="0" smtClean="0">
                  <a:solidFill>
                    <a:schemeClr val="tx1"/>
                  </a:solidFill>
                </a:rPr>
                <a:t>R</a:t>
              </a:r>
              <a:endParaRPr lang="en-US" sz="20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23" name="Straight Connector 22"/>
          <p:cNvCxnSpPr>
            <a:stCxn id="6" idx="3"/>
            <a:endCxn id="5" idx="1"/>
          </p:cNvCxnSpPr>
          <p:nvPr/>
        </p:nvCxnSpPr>
        <p:spPr>
          <a:xfrm>
            <a:off x="6248400" y="1866900"/>
            <a:ext cx="1143000" cy="0"/>
          </a:xfrm>
          <a:prstGeom prst="line">
            <a:avLst/>
          </a:prstGeom>
          <a:ln w="762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0" idx="0"/>
          </p:cNvCxnSpPr>
          <p:nvPr/>
        </p:nvCxnSpPr>
        <p:spPr>
          <a:xfrm flipV="1">
            <a:off x="5715000" y="2514600"/>
            <a:ext cx="0" cy="1638300"/>
          </a:xfrm>
          <a:prstGeom prst="line">
            <a:avLst/>
          </a:prstGeom>
          <a:ln w="762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5" idx="0"/>
          </p:cNvCxnSpPr>
          <p:nvPr/>
        </p:nvCxnSpPr>
        <p:spPr>
          <a:xfrm flipV="1">
            <a:off x="7924800" y="2522764"/>
            <a:ext cx="2" cy="1632856"/>
          </a:xfrm>
          <a:prstGeom prst="line">
            <a:avLst/>
          </a:prstGeom>
          <a:ln w="762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5181600" y="1219200"/>
            <a:ext cx="1066800" cy="1524000"/>
            <a:chOff x="762001" y="3505200"/>
            <a:chExt cx="1066800" cy="1524000"/>
          </a:xfrm>
        </p:grpSpPr>
        <p:sp>
          <p:nvSpPr>
            <p:cNvPr id="6" name="Rectangle 5"/>
            <p:cNvSpPr/>
            <p:nvPr/>
          </p:nvSpPr>
          <p:spPr>
            <a:xfrm>
              <a:off x="762001" y="3505200"/>
              <a:ext cx="1066800" cy="1295400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Subtitle 1"/>
            <p:cNvSpPr txBox="1">
              <a:spLocks/>
            </p:cNvSpPr>
            <p:nvPr/>
          </p:nvSpPr>
          <p:spPr>
            <a:xfrm>
              <a:off x="838200" y="3543300"/>
              <a:ext cx="914400" cy="148590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0" dirty="0" smtClean="0">
                  <a:solidFill>
                    <a:schemeClr val="tx1"/>
                  </a:solidFill>
                </a:rPr>
                <a:t>R</a:t>
              </a:r>
              <a:endParaRPr lang="en-US" sz="20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181600" y="4152900"/>
            <a:ext cx="1066800" cy="1524000"/>
            <a:chOff x="4038600" y="3505200"/>
            <a:chExt cx="1066800" cy="1524000"/>
          </a:xfrm>
        </p:grpSpPr>
        <p:sp>
          <p:nvSpPr>
            <p:cNvPr id="10" name="Rectangle 9"/>
            <p:cNvSpPr/>
            <p:nvPr/>
          </p:nvSpPr>
          <p:spPr>
            <a:xfrm>
              <a:off x="4038600" y="3505200"/>
              <a:ext cx="1066800" cy="129540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Subtitle 1"/>
            <p:cNvSpPr txBox="1">
              <a:spLocks/>
            </p:cNvSpPr>
            <p:nvPr/>
          </p:nvSpPr>
          <p:spPr>
            <a:xfrm>
              <a:off x="4116858" y="3543300"/>
              <a:ext cx="914400" cy="148590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0" dirty="0" smtClean="0">
                  <a:solidFill>
                    <a:schemeClr val="tx1"/>
                  </a:solidFill>
                </a:rPr>
                <a:t>R</a:t>
              </a:r>
              <a:endParaRPr lang="en-US" sz="20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391400" y="4155620"/>
            <a:ext cx="1066800" cy="1559380"/>
            <a:chOff x="7391400" y="3546020"/>
            <a:chExt cx="1066800" cy="1559380"/>
          </a:xfrm>
        </p:grpSpPr>
        <p:sp>
          <p:nvSpPr>
            <p:cNvPr id="15" name="Rectangle 14"/>
            <p:cNvSpPr/>
            <p:nvPr/>
          </p:nvSpPr>
          <p:spPr>
            <a:xfrm>
              <a:off x="7391400" y="3546020"/>
              <a:ext cx="1066800" cy="1295400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Subtitle 1"/>
            <p:cNvSpPr txBox="1">
              <a:spLocks/>
            </p:cNvSpPr>
            <p:nvPr/>
          </p:nvSpPr>
          <p:spPr>
            <a:xfrm>
              <a:off x="7467599" y="3619500"/>
              <a:ext cx="914400" cy="148590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0" dirty="0" smtClean="0">
                  <a:solidFill>
                    <a:schemeClr val="tx1"/>
                  </a:solidFill>
                </a:rPr>
                <a:t>R</a:t>
              </a:r>
              <a:endParaRPr lang="en-US" sz="20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0" name="Straight Connector 29"/>
          <p:cNvCxnSpPr>
            <a:stCxn id="15" idx="1"/>
            <a:endCxn id="10" idx="3"/>
          </p:cNvCxnSpPr>
          <p:nvPr/>
        </p:nvCxnSpPr>
        <p:spPr>
          <a:xfrm flipH="1" flipV="1">
            <a:off x="6248400" y="4800600"/>
            <a:ext cx="1143000" cy="2720"/>
          </a:xfrm>
          <a:prstGeom prst="line">
            <a:avLst/>
          </a:prstGeom>
          <a:ln w="762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2514600" y="3429000"/>
            <a:ext cx="2590800" cy="0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6248400" y="2514600"/>
            <a:ext cx="1143000" cy="1641020"/>
          </a:xfrm>
          <a:prstGeom prst="line">
            <a:avLst/>
          </a:prstGeom>
          <a:ln w="762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>
            <a:off x="6248400" y="2522764"/>
            <a:ext cx="1143000" cy="1630136"/>
          </a:xfrm>
          <a:prstGeom prst="line">
            <a:avLst/>
          </a:prstGeom>
          <a:ln w="76200">
            <a:solidFill>
              <a:schemeClr val="tx1"/>
            </a:solidFill>
            <a:prstDash val="sysDot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031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92"/>
    </mc:Choice>
    <mc:Fallback xmlns="">
      <p:transition spd="slow" advTm="11892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943600"/>
            <a:ext cx="3124200" cy="122107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9600" y="2205097"/>
            <a:ext cx="3429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800" dirty="0" err="1" smtClean="0">
                <a:latin typeface="Yanone Kaffeesatz" pitchFamily="2" charset="0"/>
              </a:rPr>
              <a:t>darray</a:t>
            </a:r>
            <a:endParaRPr lang="en-US" sz="12800" dirty="0">
              <a:latin typeface="Yanone Kaffeesatz" pitchFamily="2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366637"/>
              </p:ext>
            </p:extLst>
          </p:nvPr>
        </p:nvGraphicFramePr>
        <p:xfrm>
          <a:off x="5382336" y="1981200"/>
          <a:ext cx="1170864" cy="114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5432"/>
                <a:gridCol w="585432"/>
              </a:tblGrid>
              <a:tr h="571500">
                <a:tc>
                  <a:txBody>
                    <a:bodyPr/>
                    <a:lstStyle/>
                    <a:p>
                      <a:endParaRPr lang="en-US" dirty="0">
                        <a:ln w="38100"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952178"/>
              </p:ext>
            </p:extLst>
          </p:nvPr>
        </p:nvGraphicFramePr>
        <p:xfrm>
          <a:off x="5382336" y="3657600"/>
          <a:ext cx="1170864" cy="114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5432"/>
                <a:gridCol w="585432"/>
              </a:tblGrid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810513"/>
              </p:ext>
            </p:extLst>
          </p:nvPr>
        </p:nvGraphicFramePr>
        <p:xfrm>
          <a:off x="7287336" y="1981200"/>
          <a:ext cx="1170864" cy="114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5432"/>
                <a:gridCol w="585432"/>
              </a:tblGrid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205636"/>
              </p:ext>
            </p:extLst>
          </p:nvPr>
        </p:nvGraphicFramePr>
        <p:xfrm>
          <a:off x="7287336" y="3657600"/>
          <a:ext cx="1170864" cy="114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5432"/>
                <a:gridCol w="585432"/>
              </a:tblGrid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cxnSp>
        <p:nvCxnSpPr>
          <p:cNvPr id="3" name="Straight Connector 2"/>
          <p:cNvCxnSpPr/>
          <p:nvPr/>
        </p:nvCxnSpPr>
        <p:spPr>
          <a:xfrm>
            <a:off x="6858000" y="1371600"/>
            <a:ext cx="0" cy="396240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29296" y="3411186"/>
            <a:ext cx="3810000" cy="0"/>
          </a:xfrm>
          <a:prstGeom prst="line">
            <a:avLst/>
          </a:prstGeom>
          <a:ln w="571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85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90"/>
    </mc:Choice>
    <mc:Fallback xmlns="">
      <p:transition spd="slow" advTm="1739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943600"/>
            <a:ext cx="3124200" cy="122107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2400" y="2205097"/>
            <a:ext cx="4191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800" dirty="0" err="1" smtClean="0">
                <a:latin typeface="Yanone Kaffeesatz" pitchFamily="2" charset="0"/>
              </a:rPr>
              <a:t>foreach</a:t>
            </a:r>
            <a:endParaRPr lang="en-US" sz="12800" dirty="0">
              <a:latin typeface="Yanone Kaffeesatz" pitchFamily="2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790037"/>
              </p:ext>
            </p:extLst>
          </p:nvPr>
        </p:nvGraphicFramePr>
        <p:xfrm>
          <a:off x="7696200" y="609600"/>
          <a:ext cx="1170864" cy="114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5432"/>
                <a:gridCol w="585432"/>
              </a:tblGrid>
              <a:tr h="571500">
                <a:tc>
                  <a:txBody>
                    <a:bodyPr/>
                    <a:lstStyle/>
                    <a:p>
                      <a:endParaRPr lang="en-US" dirty="0">
                        <a:ln w="38100"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819550"/>
              </p:ext>
            </p:extLst>
          </p:nvPr>
        </p:nvGraphicFramePr>
        <p:xfrm>
          <a:off x="7744536" y="2209800"/>
          <a:ext cx="1170864" cy="114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5432"/>
                <a:gridCol w="585432"/>
              </a:tblGrid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9545395"/>
              </p:ext>
            </p:extLst>
          </p:nvPr>
        </p:nvGraphicFramePr>
        <p:xfrm>
          <a:off x="7772400" y="3657600"/>
          <a:ext cx="1170864" cy="114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5432"/>
                <a:gridCol w="585432"/>
              </a:tblGrid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5273465"/>
              </p:ext>
            </p:extLst>
          </p:nvPr>
        </p:nvGraphicFramePr>
        <p:xfrm>
          <a:off x="7744536" y="5105400"/>
          <a:ext cx="1170864" cy="114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5432"/>
                <a:gridCol w="585432"/>
              </a:tblGrid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cxnSp>
        <p:nvCxnSpPr>
          <p:cNvPr id="17" name="Straight Arrow Connector 16"/>
          <p:cNvCxnSpPr>
            <a:endCxn id="9" idx="1"/>
          </p:cNvCxnSpPr>
          <p:nvPr/>
        </p:nvCxnSpPr>
        <p:spPr>
          <a:xfrm flipV="1">
            <a:off x="6463997" y="1181100"/>
            <a:ext cx="1232203" cy="2209800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14" idx="1"/>
          </p:cNvCxnSpPr>
          <p:nvPr/>
        </p:nvCxnSpPr>
        <p:spPr>
          <a:xfrm flipV="1">
            <a:off x="6463997" y="2781300"/>
            <a:ext cx="1280539" cy="609600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463997" y="3390900"/>
            <a:ext cx="1232203" cy="876300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6" idx="1"/>
          </p:cNvCxnSpPr>
          <p:nvPr/>
        </p:nvCxnSpPr>
        <p:spPr>
          <a:xfrm>
            <a:off x="6463997" y="3390900"/>
            <a:ext cx="1280539" cy="2286000"/>
          </a:xfrm>
          <a:prstGeom prst="straightConnector1">
            <a:avLst/>
          </a:prstGeom>
          <a:ln w="762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990696" y="2667000"/>
            <a:ext cx="1503938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latin typeface="Gabriola" pitchFamily="82" charset="0"/>
                <a:cs typeface="Times New Roman" pitchFamily="18" charset="0"/>
              </a:rPr>
              <a:t>f (x)</a:t>
            </a:r>
            <a:endParaRPr lang="en-US" sz="8000" dirty="0">
              <a:latin typeface="Gabriola" pitchFamily="82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9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31"/>
    </mc:Choice>
    <mc:Fallback xmlns="">
      <p:transition spd="slow" advTm="12031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943600"/>
            <a:ext cx="3124200" cy="122107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495800" y="3699808"/>
            <a:ext cx="4572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latin typeface="Yanone Kaffeesatz" pitchFamily="2" charset="0"/>
              </a:rPr>
              <a:t>20x</a:t>
            </a:r>
            <a:r>
              <a:rPr lang="en-US" sz="6000" dirty="0">
                <a:latin typeface="Yanone Kaffeesatz" pitchFamily="2" charset="0"/>
              </a:rPr>
              <a:t> faster than </a:t>
            </a:r>
            <a:r>
              <a:rPr lang="en-US" sz="6000" dirty="0" smtClean="0">
                <a:latin typeface="Yanone Kaffeesatz" pitchFamily="2" charset="0"/>
              </a:rPr>
              <a:t>In-memory </a:t>
            </a:r>
            <a:r>
              <a:rPr lang="en-US" sz="6000" dirty="0" err="1" smtClean="0">
                <a:latin typeface="Yanone Kaffeesatz" pitchFamily="2" charset="0"/>
              </a:rPr>
              <a:t>Hadoop</a:t>
            </a:r>
            <a:endParaRPr lang="en-US" sz="6000" dirty="0">
              <a:latin typeface="Yanone Kaffeesatz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495800" y="575608"/>
            <a:ext cx="4572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dirty="0" smtClean="0">
                <a:latin typeface="Yanone Kaffeesatz" pitchFamily="2" charset="0"/>
              </a:rPr>
              <a:t>Power method with </a:t>
            </a:r>
            <a:r>
              <a:rPr lang="en-US" sz="6000" dirty="0" smtClean="0">
                <a:solidFill>
                  <a:srgbClr val="FF0000"/>
                </a:solidFill>
                <a:latin typeface="Yanone Kaffeesatz" pitchFamily="2" charset="0"/>
              </a:rPr>
              <a:t>1B</a:t>
            </a:r>
            <a:r>
              <a:rPr lang="en-US" sz="6000" dirty="0" smtClean="0">
                <a:latin typeface="Yanone Kaffeesatz" pitchFamily="2" charset="0"/>
              </a:rPr>
              <a:t> edges,</a:t>
            </a:r>
          </a:p>
          <a:p>
            <a:r>
              <a:rPr lang="en-US" sz="6000" dirty="0" smtClean="0">
                <a:solidFill>
                  <a:srgbClr val="FF0000"/>
                </a:solidFill>
                <a:latin typeface="Yanone Kaffeesatz" pitchFamily="2" charset="0"/>
              </a:rPr>
              <a:t>Netflix</a:t>
            </a:r>
            <a:r>
              <a:rPr lang="en-US" sz="6000" dirty="0" smtClean="0">
                <a:latin typeface="Yanone Kaffeesatz" pitchFamily="2" charset="0"/>
              </a:rPr>
              <a:t> ALS</a:t>
            </a:r>
            <a:endParaRPr lang="en-US" sz="6000" dirty="0">
              <a:latin typeface="Yanone Kaffeesatz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880408"/>
            <a:ext cx="2514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latin typeface="Yanone Kaffeesatz" pitchFamily="2" charset="0"/>
              </a:rPr>
              <a:t>Scale</a:t>
            </a:r>
            <a:endParaRPr lang="en-US" sz="8000" dirty="0">
              <a:latin typeface="Yanone Kaffeesatz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3858161"/>
            <a:ext cx="2514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latin typeface="Yanone Kaffeesatz" pitchFamily="2" charset="0"/>
              </a:rPr>
              <a:t>Speed</a:t>
            </a:r>
            <a:endParaRPr lang="en-US" sz="8000" dirty="0">
              <a:latin typeface="Yanone Kaffeesatz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11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77"/>
    </mc:Choice>
    <mc:Fallback xmlns="">
      <p:transition spd="slow" advTm="25877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943600"/>
            <a:ext cx="3124200" cy="12210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089660"/>
            <a:ext cx="91440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0" dirty="0" smtClean="0">
                <a:latin typeface="Yanone Kaffeesatz" pitchFamily="2" charset="0"/>
              </a:rPr>
              <a:t>demo</a:t>
            </a:r>
            <a:endParaRPr lang="en-US" sz="25000" dirty="0">
              <a:latin typeface="Yanone Kaffeesatz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03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3"/>
    </mc:Choice>
    <mc:Fallback xmlns="">
      <p:transition spd="slow" advTm="6293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-user-group-demo-wmv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1524000"/>
            <a:ext cx="7774541" cy="4373563"/>
          </a:xfrm>
        </p:spPr>
      </p:pic>
    </p:spTree>
    <p:extLst>
      <p:ext uri="{BB962C8B-B14F-4D97-AF65-F5344CB8AC3E}">
        <p14:creationId xmlns:p14="http://schemas.microsoft.com/office/powerpoint/2010/main" val="3365725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5943600"/>
            <a:ext cx="3124200" cy="122107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2400" y="154424"/>
            <a:ext cx="88392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sz="2400" dirty="0" err="1">
                <a:latin typeface="Consolas" pitchFamily="49" charset="0"/>
                <a:cs typeface="Consolas" pitchFamily="49" charset="0"/>
              </a:rPr>
              <a:t>l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j_matrix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smtClean="0">
                <a:latin typeface="Consolas" pitchFamily="49" charset="0"/>
                <a:cs typeface="Consolas" pitchFamily="49" charset="0"/>
                <a:sym typeface="Wingdings" pitchFamily="2" charset="2"/>
              </a:rPr>
              <a:t>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darray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(dim=c(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n,n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),blocks=c(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n,n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))</a:t>
            </a:r>
          </a:p>
          <a:p>
            <a:endParaRPr lang="en-US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in_vector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smtClean="0">
                <a:latin typeface="Consolas" pitchFamily="49" charset="0"/>
                <a:cs typeface="Consolas" pitchFamily="49" charset="0"/>
                <a:sym typeface="Wingdings" pitchFamily="2" charset="2"/>
              </a:rPr>
              <a:t>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err="1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darray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(dim=c(n,1), blocks=(s,1), 				   data=1/n)</a:t>
            </a:r>
            <a:endParaRPr lang="en-US" sz="2400" dirty="0">
              <a:latin typeface="Consolas" pitchFamily="49" charset="0"/>
              <a:cs typeface="Consolas" pitchFamily="49" charset="0"/>
            </a:endParaRPr>
          </a:p>
          <a:p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out_vector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smtClean="0">
                <a:latin typeface="Consolas" pitchFamily="49" charset="0"/>
                <a:cs typeface="Consolas" pitchFamily="49" charset="0"/>
                <a:sym typeface="Wingdings" pitchFamily="2" charset="2"/>
              </a:rPr>
              <a:t> </a:t>
            </a:r>
            <a:r>
              <a:rPr lang="en-US" sz="2400" dirty="0" err="1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darray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(dim=c(n,1), blocks=(s,1))</a:t>
            </a:r>
          </a:p>
          <a:p>
            <a:endParaRPr lang="en-US" sz="2400" dirty="0" smtClean="0">
              <a:latin typeface="Consolas" pitchFamily="49" charset="0"/>
              <a:cs typeface="Consolas" pitchFamily="49" charset="0"/>
            </a:endParaRPr>
          </a:p>
          <a:p>
            <a:endParaRPr lang="en-US" sz="2400" dirty="0" smtClean="0">
              <a:latin typeface="Consolas" pitchFamily="49" charset="0"/>
              <a:cs typeface="Consolas" pitchFamily="49" charset="0"/>
            </a:endParaRPr>
          </a:p>
          <a:p>
            <a:r>
              <a:rPr lang="en-US" sz="2400" dirty="0" err="1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foreach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, 1:length(</a:t>
            </a:r>
            <a:r>
              <a:rPr lang="en-US" sz="24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splits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lj_matrix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)),</a:t>
            </a:r>
          </a:p>
          <a:p>
            <a:r>
              <a:rPr lang="en-US" sz="2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function(g = splits(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lj_matrix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),</a:t>
            </a:r>
          </a:p>
          <a:p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         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= splits(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in_vector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),</a:t>
            </a:r>
          </a:p>
          <a:p>
            <a:r>
              <a:rPr lang="en-US" sz="2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         o = splits(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out_vector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, </a:t>
            </a:r>
            <a:r>
              <a:rPr lang="en-US" sz="24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)) {</a:t>
            </a:r>
          </a:p>
          <a:p>
            <a:r>
              <a:rPr lang="en-US" sz="2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 n </a:t>
            </a:r>
            <a:r>
              <a:rPr lang="en-US" sz="2400" dirty="0" smtClean="0">
                <a:latin typeface="Consolas" pitchFamily="49" charset="0"/>
                <a:cs typeface="Consolas" pitchFamily="49" charset="0"/>
                <a:sym typeface="Wingdings" pitchFamily="2" charset="2"/>
              </a:rPr>
              <a:t>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g %*% o</a:t>
            </a:r>
          </a:p>
          <a:p>
            <a:r>
              <a:rPr lang="en-US" sz="2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         </a:t>
            </a:r>
            <a:r>
              <a:rPr lang="en-US" sz="24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update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(n)</a:t>
            </a:r>
          </a:p>
          <a:p>
            <a:r>
              <a:rPr lang="en-US" sz="2400" dirty="0">
                <a:latin typeface="Consolas" pitchFamily="49" charset="0"/>
                <a:cs typeface="Consolas" pitchFamily="49" charset="0"/>
              </a:rPr>
              <a:t>	</a:t>
            </a:r>
            <a:r>
              <a:rPr lang="en-US" sz="2400" dirty="0" smtClean="0">
                <a:latin typeface="Consolas" pitchFamily="49" charset="0"/>
                <a:cs typeface="Consolas" pitchFamily="49" charset="0"/>
              </a:rPr>
              <a:t>  })</a:t>
            </a:r>
          </a:p>
          <a:p>
            <a:endParaRPr lang="en-US" sz="2400" dirty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52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90"/>
    </mc:Choice>
    <mc:Fallback xmlns="">
      <p:transition spd="slow" advTm="789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96</Words>
  <Application>Microsoft Office PowerPoint</Application>
  <PresentationFormat>On-screen Show (4:3)</PresentationFormat>
  <Paragraphs>45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Yanone Kaffeesatz</vt:lpstr>
      <vt:lpstr>Consolas</vt:lpstr>
      <vt:lpstr>Gabriola</vt:lpstr>
      <vt:lpstr>Calibri</vt:lpstr>
      <vt:lpstr>Wingdings</vt:lpstr>
      <vt:lpstr>Times New Roman</vt:lpstr>
      <vt:lpstr>Office Theme</vt:lpstr>
      <vt:lpstr>Distributed R for big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shivaram</dc:creator>
  <cp:lastModifiedBy>luba</cp:lastModifiedBy>
  <cp:revision>111</cp:revision>
  <dcterms:created xsi:type="dcterms:W3CDTF">2012-10-04T23:09:40Z</dcterms:created>
  <dcterms:modified xsi:type="dcterms:W3CDTF">2012-10-09T23:55:23Z</dcterms:modified>
</cp:coreProperties>
</file>

<file path=docProps/thumbnail.jpeg>
</file>